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66" r:id="rId4"/>
    <p:sldId id="262" r:id="rId5"/>
    <p:sldId id="258" r:id="rId6"/>
    <p:sldId id="259" r:id="rId7"/>
    <p:sldId id="277" r:id="rId8"/>
    <p:sldId id="276" r:id="rId9"/>
    <p:sldId id="260" r:id="rId10"/>
    <p:sldId id="261" r:id="rId11"/>
    <p:sldId id="263" r:id="rId12"/>
    <p:sldId id="264" r:id="rId13"/>
    <p:sldId id="265" r:id="rId14"/>
    <p:sldId id="267" r:id="rId15"/>
    <p:sldId id="268" r:id="rId16"/>
    <p:sldId id="269" r:id="rId17"/>
    <p:sldId id="278" r:id="rId18"/>
    <p:sldId id="279" r:id="rId19"/>
    <p:sldId id="280" r:id="rId20"/>
    <p:sldId id="270" r:id="rId21"/>
    <p:sldId id="271" r:id="rId22"/>
    <p:sldId id="272" r:id="rId23"/>
    <p:sldId id="273" r:id="rId24"/>
    <p:sldId id="274" r:id="rId25"/>
    <p:sldId id="275" r:id="rId26"/>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0"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D8BDA415-BB72-44F8-9E8A-08209BF3C873}" type="datetimeFigureOut">
              <a:rPr lang="en-US" smtClean="0"/>
              <a:pPr/>
              <a:t>2/22/2012</a:t>
            </a:fld>
            <a:endParaRPr lang="en-US"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D8C88EA9-8EF8-467B-8935-A8ACFD6AE19C}" type="slidenum">
              <a:rPr lang="en-US" smtClean="0"/>
              <a:pPr/>
              <a:t>‹#›</a:t>
            </a:fld>
            <a:endParaRPr lang="en-US" dirty="0"/>
          </a:p>
        </p:txBody>
      </p:sp>
    </p:spTree>
    <p:extLst>
      <p:ext uri="{BB962C8B-B14F-4D97-AF65-F5344CB8AC3E}">
        <p14:creationId xmlns:p14="http://schemas.microsoft.com/office/powerpoint/2010/main" xmlns="" val="3516013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7316CE8E-EA0C-420A-AB41-EA6B7D0039B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16CE8E-EA0C-420A-AB41-EA6B7D0039B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16CE8E-EA0C-420A-AB41-EA6B7D0039B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16CE8E-EA0C-420A-AB41-EA6B7D0039B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16CE8E-EA0C-420A-AB41-EA6B7D0039B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16CE8E-EA0C-420A-AB41-EA6B7D0039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316CE8E-EA0C-420A-AB41-EA6B7D0039B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316CE8E-EA0C-420A-AB41-EA6B7D0039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16CE8E-EA0C-420A-AB41-EA6B7D0039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16CE8E-EA0C-420A-AB41-EA6B7D0039B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8840D48-FE83-40B0-A241-C70B00EA4185}" type="datetimeFigureOut">
              <a:rPr lang="en-US" smtClean="0"/>
              <a:pPr/>
              <a:t>2/22/2012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7316CE8E-EA0C-420A-AB41-EA6B7D0039B5}"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8840D48-FE83-40B0-A241-C70B00EA4185}" type="datetimeFigureOut">
              <a:rPr lang="en-US" smtClean="0"/>
              <a:pPr/>
              <a:t>2/22/2012</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316CE8E-EA0C-420A-AB41-EA6B7D0039B5}"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dirty="0" smtClean="0"/>
              <a:t>Highway Patrol Retirement System</a:t>
            </a:r>
            <a:endParaRPr lang="en-US" dirty="0"/>
          </a:p>
        </p:txBody>
      </p:sp>
      <p:sp>
        <p:nvSpPr>
          <p:cNvPr id="3" name="Subtitle 2"/>
          <p:cNvSpPr>
            <a:spLocks noGrp="1"/>
          </p:cNvSpPr>
          <p:nvPr>
            <p:ph type="subTitle" idx="1"/>
          </p:nvPr>
        </p:nvSpPr>
        <p:spPr/>
        <p:txBody>
          <a:bodyPr>
            <a:normAutofit lnSpcReduction="10000"/>
          </a:bodyPr>
          <a:lstStyle/>
          <a:p>
            <a:pPr algn="l"/>
            <a:endParaRPr lang="en-US" sz="2400" dirty="0">
              <a:solidFill>
                <a:schemeClr val="bg1"/>
              </a:solidFill>
            </a:endParaRPr>
          </a:p>
          <a:p>
            <a:pPr algn="l"/>
            <a:r>
              <a:rPr lang="en-US" sz="2400" dirty="0" smtClean="0">
                <a:solidFill>
                  <a:schemeClr val="bg1"/>
                </a:solidFill>
              </a:rPr>
              <a:t>STRATEGIC PLANNING MEETING</a:t>
            </a:r>
          </a:p>
          <a:p>
            <a:endParaRPr lang="en-US" sz="2400" dirty="0" smtClean="0">
              <a:solidFill>
                <a:schemeClr val="bg1"/>
              </a:solidFill>
            </a:endParaRPr>
          </a:p>
          <a:p>
            <a:pPr algn="l"/>
            <a:r>
              <a:rPr lang="en-US" sz="2400" dirty="0" smtClean="0">
                <a:solidFill>
                  <a:schemeClr val="bg1"/>
                </a:solidFill>
              </a:rPr>
              <a:t>February 8, 2012</a:t>
            </a:r>
            <a:endParaRPr lang="en-US" sz="2400" dirty="0">
              <a:solidFill>
                <a:schemeClr val="bg1"/>
              </a:solidFill>
            </a:endParaRPr>
          </a:p>
        </p:txBody>
      </p:sp>
    </p:spTree>
    <p:extLst>
      <p:ext uri="{BB962C8B-B14F-4D97-AF65-F5344CB8AC3E}">
        <p14:creationId xmlns:p14="http://schemas.microsoft.com/office/powerpoint/2010/main" xmlns="" val="1319093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z="4400" dirty="0" smtClean="0"/>
              <a:t>WHY ARE WE HERE?</a:t>
            </a:r>
            <a:br>
              <a:rPr lang="en-US" sz="4400" dirty="0" smtClean="0"/>
            </a:br>
            <a:r>
              <a:rPr lang="en-US" sz="4400" dirty="0"/>
              <a:t/>
            </a:r>
            <a:br>
              <a:rPr lang="en-US" sz="4400" dirty="0"/>
            </a:br>
            <a:r>
              <a:rPr lang="en-US" sz="4400" dirty="0" smtClean="0"/>
              <a:t/>
            </a:r>
            <a:br>
              <a:rPr lang="en-US" sz="4400" dirty="0" smtClean="0"/>
            </a:br>
            <a:r>
              <a:rPr lang="en-US" sz="4400" dirty="0" smtClean="0"/>
              <a:t>WHERE ARE WE GOING?</a:t>
            </a:r>
            <a:endParaRPr lang="en-US" sz="4400" dirty="0"/>
          </a:p>
        </p:txBody>
      </p:sp>
      <p:sp>
        <p:nvSpPr>
          <p:cNvPr id="3" name="Text Placeholder 2"/>
          <p:cNvSpPr>
            <a:spLocks noGrp="1"/>
          </p:cNvSpPr>
          <p:nvPr>
            <p:ph type="body" idx="1"/>
          </p:nvPr>
        </p:nvSpPr>
        <p:spPr>
          <a:xfrm>
            <a:off x="304800" y="2743200"/>
            <a:ext cx="7772400" cy="3276600"/>
          </a:xfrm>
        </p:spPr>
        <p:txBody>
          <a:bodyPr>
            <a:normAutofit/>
          </a:bodyPr>
          <a:lstStyle/>
          <a:p>
            <a:endParaRPr lang="en-US" sz="4400" dirty="0">
              <a:latin typeface="+mj-lt"/>
            </a:endParaRPr>
          </a:p>
          <a:p>
            <a:endParaRPr lang="en-US" sz="4400" dirty="0" smtClean="0">
              <a:solidFill>
                <a:srgbClr val="92D050"/>
              </a:solidFill>
              <a:latin typeface="+mj-lt"/>
            </a:endParaRPr>
          </a:p>
          <a:p>
            <a:endParaRPr lang="en-US" sz="4400" dirty="0">
              <a:solidFill>
                <a:srgbClr val="92D050"/>
              </a:solidFill>
              <a:latin typeface="+mj-lt"/>
            </a:endParaRPr>
          </a:p>
          <a:p>
            <a:r>
              <a:rPr lang="en-US" sz="4400" dirty="0" smtClean="0">
                <a:solidFill>
                  <a:srgbClr val="92D050"/>
                </a:solidFill>
                <a:latin typeface="+mj-lt"/>
              </a:rPr>
              <a:t>HOW WILL WE GET THERE ?</a:t>
            </a:r>
            <a:endParaRPr lang="en-US" sz="4400" dirty="0">
              <a:solidFill>
                <a:srgbClr val="92D050"/>
              </a:solidFill>
              <a:latin typeface="+mj-lt"/>
            </a:endParaRPr>
          </a:p>
        </p:txBody>
      </p:sp>
    </p:spTree>
    <p:extLst>
      <p:ext uri="{BB962C8B-B14F-4D97-AF65-F5344CB8AC3E}">
        <p14:creationId xmlns:p14="http://schemas.microsoft.com/office/powerpoint/2010/main" xmlns="" val="1393548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Group Process:</a:t>
            </a:r>
            <a:endParaRPr lang="en-US" dirty="0"/>
          </a:p>
        </p:txBody>
      </p:sp>
      <p:sp>
        <p:nvSpPr>
          <p:cNvPr id="3" name="Text Placeholder 2"/>
          <p:cNvSpPr>
            <a:spLocks noGrp="1"/>
          </p:cNvSpPr>
          <p:nvPr>
            <p:ph type="body" idx="1"/>
          </p:nvPr>
        </p:nvSpPr>
        <p:spPr/>
        <p:txBody>
          <a:bodyPr>
            <a:normAutofit fontScale="25000" lnSpcReduction="20000"/>
          </a:bodyPr>
          <a:lstStyle/>
          <a:p>
            <a:endParaRPr lang="en-US" dirty="0" smtClean="0"/>
          </a:p>
          <a:p>
            <a:endParaRPr lang="en-US" dirty="0"/>
          </a:p>
          <a:p>
            <a:r>
              <a:rPr lang="en-US" dirty="0"/>
              <a:t> </a:t>
            </a:r>
            <a:r>
              <a:rPr lang="en-US" sz="6700" dirty="0"/>
              <a:t>Group process refers to how an organization's members work together to </a:t>
            </a:r>
            <a:r>
              <a:rPr lang="en-US" sz="6700" dirty="0" smtClean="0"/>
              <a:t>get</a:t>
            </a:r>
          </a:p>
          <a:p>
            <a:r>
              <a:rPr lang="en-US" sz="6700" dirty="0" smtClean="0"/>
              <a:t> </a:t>
            </a:r>
            <a:r>
              <a:rPr lang="en-US" sz="6700" dirty="0"/>
              <a:t>things done. Typically, organizations spend a great deal of time and energy </a:t>
            </a:r>
            <a:endParaRPr lang="en-US" sz="6700" dirty="0" smtClean="0"/>
          </a:p>
          <a:p>
            <a:r>
              <a:rPr lang="en-US" sz="6700" dirty="0" smtClean="0"/>
              <a:t>setting </a:t>
            </a:r>
            <a:r>
              <a:rPr lang="en-US" sz="6700" dirty="0"/>
              <a:t>and striving to reach goals but give little consideration to what </a:t>
            </a:r>
            <a:r>
              <a:rPr lang="en-US" sz="6700" dirty="0" smtClean="0"/>
              <a:t>is</a:t>
            </a:r>
          </a:p>
          <a:p>
            <a:r>
              <a:rPr lang="en-US" sz="6700" dirty="0" smtClean="0"/>
              <a:t> </a:t>
            </a:r>
            <a:r>
              <a:rPr lang="en-US" sz="6700" dirty="0"/>
              <a:t>happening between and to the group's greatest resource - its members. </a:t>
            </a:r>
            <a:endParaRPr lang="en-US" sz="6700" dirty="0" smtClean="0"/>
          </a:p>
          <a:p>
            <a:endParaRPr lang="en-US" sz="6700" dirty="0"/>
          </a:p>
          <a:p>
            <a:endParaRPr lang="en-US" sz="6700" dirty="0"/>
          </a:p>
        </p:txBody>
      </p:sp>
      <p:sp>
        <p:nvSpPr>
          <p:cNvPr id="4" name="TextBox 3"/>
          <p:cNvSpPr txBox="1"/>
          <p:nvPr/>
        </p:nvSpPr>
        <p:spPr>
          <a:xfrm>
            <a:off x="685800" y="4419600"/>
            <a:ext cx="7772400" cy="1569660"/>
          </a:xfrm>
          <a:prstGeom prst="rect">
            <a:avLst/>
          </a:prstGeom>
          <a:noFill/>
        </p:spPr>
        <p:txBody>
          <a:bodyPr wrap="square" rtlCol="0">
            <a:spAutoFit/>
          </a:bodyPr>
          <a:lstStyle/>
          <a:p>
            <a:r>
              <a:rPr lang="en-US" sz="2400" dirty="0" smtClean="0"/>
              <a:t>Group decisions have been proven to be better than individual decisions when members fully participate and express their interests and work toward group consensus.</a:t>
            </a:r>
            <a:endParaRPr lang="en-US" sz="2400" dirty="0"/>
          </a:p>
        </p:txBody>
      </p:sp>
    </p:spTree>
    <p:extLst>
      <p:ext uri="{BB962C8B-B14F-4D97-AF65-F5344CB8AC3E}">
        <p14:creationId xmlns:p14="http://schemas.microsoft.com/office/powerpoint/2010/main" xmlns="" val="2952565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1066800"/>
            <a:ext cx="7772400" cy="1612392"/>
          </a:xfrm>
        </p:spPr>
        <p:txBody>
          <a:bodyPr/>
          <a:lstStyle/>
          <a:p>
            <a:r>
              <a:rPr lang="en-US" sz="4000" dirty="0" smtClean="0"/>
              <a:t>Group process elements required for effectiveness:</a:t>
            </a:r>
            <a:endParaRPr lang="en-US" sz="4000" dirty="0"/>
          </a:p>
        </p:txBody>
      </p:sp>
      <p:sp>
        <p:nvSpPr>
          <p:cNvPr id="3" name="Text Placeholder 2"/>
          <p:cNvSpPr>
            <a:spLocks noGrp="1"/>
          </p:cNvSpPr>
          <p:nvPr>
            <p:ph type="body" idx="1"/>
          </p:nvPr>
        </p:nvSpPr>
        <p:spPr>
          <a:xfrm>
            <a:off x="530352" y="2704664"/>
            <a:ext cx="7772400" cy="3238936"/>
          </a:xfrm>
        </p:spPr>
        <p:txBody>
          <a:bodyPr>
            <a:normAutofit/>
          </a:bodyPr>
          <a:lstStyle/>
          <a:p>
            <a:pPr marL="457200" indent="-457200">
              <a:buAutoNum type="arabicPeriod"/>
            </a:pPr>
            <a:endParaRPr lang="en-US" dirty="0" smtClean="0"/>
          </a:p>
          <a:p>
            <a:pPr marL="457200" indent="-457200">
              <a:buAutoNum type="arabicPeriod"/>
            </a:pPr>
            <a:r>
              <a:rPr lang="en-US" dirty="0" smtClean="0"/>
              <a:t>Follow group norms</a:t>
            </a:r>
          </a:p>
          <a:p>
            <a:pPr marL="457200" indent="-457200">
              <a:buAutoNum type="arabicPeriod"/>
            </a:pPr>
            <a:r>
              <a:rPr lang="en-US" dirty="0" smtClean="0"/>
              <a:t>Full participation</a:t>
            </a:r>
          </a:p>
          <a:p>
            <a:pPr marL="457200" indent="-457200">
              <a:buAutoNum type="arabicPeriod"/>
            </a:pPr>
            <a:r>
              <a:rPr lang="en-US" dirty="0" smtClean="0"/>
              <a:t>Group scribe</a:t>
            </a:r>
          </a:p>
          <a:p>
            <a:pPr marL="457200" indent="-457200">
              <a:buAutoNum type="arabicPeriod"/>
            </a:pPr>
            <a:r>
              <a:rPr lang="en-US" dirty="0" smtClean="0"/>
              <a:t>Time keeper</a:t>
            </a:r>
          </a:p>
          <a:p>
            <a:pPr marL="457200" indent="-457200">
              <a:buAutoNum type="arabicPeriod"/>
            </a:pPr>
            <a:r>
              <a:rPr lang="en-US" dirty="0" smtClean="0"/>
              <a:t>Reporter</a:t>
            </a:r>
          </a:p>
          <a:p>
            <a:pPr marL="457200" indent="-457200">
              <a:buAutoNum type="arabicPeriod"/>
            </a:pPr>
            <a:endParaRPr lang="en-US" dirty="0"/>
          </a:p>
        </p:txBody>
      </p:sp>
    </p:spTree>
    <p:extLst>
      <p:ext uri="{BB962C8B-B14F-4D97-AF65-F5344CB8AC3E}">
        <p14:creationId xmlns:p14="http://schemas.microsoft.com/office/powerpoint/2010/main" xmlns="" val="182690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219200"/>
            <a:ext cx="8305800" cy="769441"/>
          </a:xfrm>
          <a:prstGeom prst="rect">
            <a:avLst/>
          </a:prstGeom>
          <a:noFill/>
        </p:spPr>
        <p:txBody>
          <a:bodyPr wrap="square" rtlCol="0">
            <a:spAutoFit/>
          </a:bodyPr>
          <a:lstStyle/>
          <a:p>
            <a:r>
              <a:rPr lang="en-US" sz="4400" dirty="0" smtClean="0"/>
              <a:t>SWOT</a:t>
            </a:r>
            <a:endParaRPr lang="en-US" sz="4400" dirty="0"/>
          </a:p>
        </p:txBody>
      </p:sp>
      <p:sp>
        <p:nvSpPr>
          <p:cNvPr id="3" name="TextBox 2"/>
          <p:cNvSpPr txBox="1"/>
          <p:nvPr/>
        </p:nvSpPr>
        <p:spPr>
          <a:xfrm>
            <a:off x="719271" y="2209800"/>
            <a:ext cx="7696200" cy="2554545"/>
          </a:xfrm>
          <a:prstGeom prst="rect">
            <a:avLst/>
          </a:prstGeom>
          <a:noFill/>
        </p:spPr>
        <p:txBody>
          <a:bodyPr wrap="square" rtlCol="0">
            <a:spAutoFit/>
          </a:bodyPr>
          <a:lstStyle/>
          <a:p>
            <a:pPr marL="742950" indent="-742950">
              <a:buAutoNum type="arabicPeriod"/>
            </a:pPr>
            <a:r>
              <a:rPr lang="en-US" sz="4000" smtClean="0"/>
              <a:t>STRENGTHS</a:t>
            </a:r>
            <a:endParaRPr lang="en-US" sz="4000" dirty="0" smtClean="0"/>
          </a:p>
          <a:p>
            <a:pPr marL="514350" indent="-514350">
              <a:buAutoNum type="arabicPeriod"/>
            </a:pPr>
            <a:r>
              <a:rPr lang="en-US" sz="4000" dirty="0" smtClean="0"/>
              <a:t> WEAKNESSES</a:t>
            </a:r>
          </a:p>
          <a:p>
            <a:pPr marL="514350" indent="-514350">
              <a:buAutoNum type="arabicPeriod"/>
            </a:pPr>
            <a:r>
              <a:rPr lang="en-US" sz="4000" dirty="0" smtClean="0"/>
              <a:t> OPPORTUNITIES- RISKS</a:t>
            </a:r>
          </a:p>
          <a:p>
            <a:pPr marL="514350" indent="-514350">
              <a:buAutoNum type="arabicPeriod"/>
            </a:pPr>
            <a:r>
              <a:rPr lang="en-US" sz="4000" dirty="0" smtClean="0"/>
              <a:t> THREATS</a:t>
            </a:r>
            <a:endParaRPr lang="en-US" sz="2800" dirty="0"/>
          </a:p>
        </p:txBody>
      </p:sp>
    </p:spTree>
    <p:extLst>
      <p:ext uri="{BB962C8B-B14F-4D97-AF65-F5344CB8AC3E}">
        <p14:creationId xmlns:p14="http://schemas.microsoft.com/office/powerpoint/2010/main" xmlns="" val="929004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HPRS VALUES</a:t>
            </a:r>
            <a:endParaRPr lang="en-US" dirty="0"/>
          </a:p>
        </p:txBody>
      </p:sp>
      <p:sp>
        <p:nvSpPr>
          <p:cNvPr id="3" name="Text Placeholder 2"/>
          <p:cNvSpPr>
            <a:spLocks noGrp="1"/>
          </p:cNvSpPr>
          <p:nvPr>
            <p:ph type="body" idx="1"/>
          </p:nvPr>
        </p:nvSpPr>
        <p:spPr/>
        <p:txBody>
          <a:bodyPr>
            <a:normAutofit fontScale="85000" lnSpcReduction="20000"/>
          </a:bodyPr>
          <a:lstStyle/>
          <a:p>
            <a:r>
              <a:rPr lang="en-US" dirty="0"/>
              <a:t>A value is a belief, a mission, or a philosophy that is meaningful. Whether we are consciously aware of them or not, every individual has a core set of personal values. Values can range from the commonplace, such as the belief in hard work and punctuality, to the more psychological, such as self-reliance, concern for others, and harmony of purpose. </a:t>
            </a:r>
            <a:endParaRPr lang="en-US" dirty="0">
              <a:effectLst/>
            </a:endParaRPr>
          </a:p>
        </p:txBody>
      </p:sp>
      <p:sp>
        <p:nvSpPr>
          <p:cNvPr id="4" name="TextBox 3"/>
          <p:cNvSpPr txBox="1"/>
          <p:nvPr/>
        </p:nvSpPr>
        <p:spPr>
          <a:xfrm>
            <a:off x="609600" y="4419600"/>
            <a:ext cx="7924800" cy="2308324"/>
          </a:xfrm>
          <a:prstGeom prst="rect">
            <a:avLst/>
          </a:prstGeom>
          <a:noFill/>
        </p:spPr>
        <p:txBody>
          <a:bodyPr wrap="square" rtlCol="0">
            <a:spAutoFit/>
          </a:bodyPr>
          <a:lstStyle/>
          <a:p>
            <a:r>
              <a:rPr lang="en-US" dirty="0" smtClean="0"/>
              <a:t>The </a:t>
            </a:r>
            <a:r>
              <a:rPr lang="en-US" dirty="0"/>
              <a:t>key point to keep in mind about values is that implementing them </a:t>
            </a:r>
            <a:r>
              <a:rPr lang="en-US" i="1" dirty="0"/>
              <a:t>energizes</a:t>
            </a:r>
            <a:r>
              <a:rPr lang="en-US" dirty="0"/>
              <a:t> everything concerned with it. For an individual, committing to and applying values releases fresh energies, which always attract success, achievement, and well-being. Likewise, </a:t>
            </a:r>
            <a:r>
              <a:rPr lang="en-US" dirty="0" smtClean="0"/>
              <a:t>when organizations </a:t>
            </a:r>
            <a:r>
              <a:rPr lang="en-US" dirty="0"/>
              <a:t>or other institutions adopt values, individuals working at the organization become energized, as do its </a:t>
            </a:r>
            <a:r>
              <a:rPr lang="en-US" dirty="0" smtClean="0"/>
              <a:t>members, </a:t>
            </a:r>
            <a:r>
              <a:rPr lang="en-US" dirty="0"/>
              <a:t>its products and services, and everyone and everything else associated with that organization.</a:t>
            </a:r>
          </a:p>
          <a:p>
            <a:endParaRPr lang="en-US" dirty="0"/>
          </a:p>
        </p:txBody>
      </p:sp>
    </p:spTree>
    <p:extLst>
      <p:ext uri="{BB962C8B-B14F-4D97-AF65-F5344CB8AC3E}">
        <p14:creationId xmlns:p14="http://schemas.microsoft.com/office/powerpoint/2010/main" xmlns="" val="82370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STATEMENT</a:t>
            </a:r>
            <a:endParaRPr lang="en-US" dirty="0"/>
          </a:p>
        </p:txBody>
      </p:sp>
      <p:sp>
        <p:nvSpPr>
          <p:cNvPr id="3" name="Text Placeholder 2"/>
          <p:cNvSpPr>
            <a:spLocks noGrp="1"/>
          </p:cNvSpPr>
          <p:nvPr>
            <p:ph type="body" idx="1"/>
          </p:nvPr>
        </p:nvSpPr>
        <p:spPr/>
        <p:txBody>
          <a:bodyPr>
            <a:noAutofit/>
          </a:bodyPr>
          <a:lstStyle/>
          <a:p>
            <a:r>
              <a:rPr lang="en-US" sz="3200" dirty="0" smtClean="0"/>
              <a:t>WHO WE ARE</a:t>
            </a:r>
          </a:p>
          <a:p>
            <a:endParaRPr lang="en-US" sz="3200" dirty="0"/>
          </a:p>
          <a:p>
            <a:r>
              <a:rPr lang="en-US" sz="3200" dirty="0" smtClean="0"/>
              <a:t>WHAT WE DO </a:t>
            </a:r>
          </a:p>
          <a:p>
            <a:endParaRPr lang="en-US" sz="3200" dirty="0"/>
          </a:p>
          <a:p>
            <a:r>
              <a:rPr lang="en-US" sz="3200" dirty="0" smtClean="0"/>
              <a:t>WHO WE DO IT FOR</a:t>
            </a:r>
          </a:p>
          <a:p>
            <a:r>
              <a:rPr lang="en-US" sz="3200" dirty="0"/>
              <a:t> </a:t>
            </a:r>
            <a:r>
              <a:rPr lang="en-US" sz="3200" dirty="0" smtClean="0"/>
              <a:t> </a:t>
            </a:r>
            <a:endParaRPr lang="en-US" sz="3200" dirty="0"/>
          </a:p>
        </p:txBody>
      </p:sp>
    </p:spTree>
    <p:extLst>
      <p:ext uri="{BB962C8B-B14F-4D97-AF65-F5344CB8AC3E}">
        <p14:creationId xmlns:p14="http://schemas.microsoft.com/office/powerpoint/2010/main" xmlns="" val="1613044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VISION STATEMENT</a:t>
            </a:r>
            <a:endParaRPr lang="en-US" dirty="0"/>
          </a:p>
        </p:txBody>
      </p:sp>
      <p:sp>
        <p:nvSpPr>
          <p:cNvPr id="3" name="Text Placeholder 2"/>
          <p:cNvSpPr>
            <a:spLocks noGrp="1"/>
          </p:cNvSpPr>
          <p:nvPr>
            <p:ph type="body" idx="1"/>
          </p:nvPr>
        </p:nvSpPr>
        <p:spPr/>
        <p:txBody>
          <a:bodyPr>
            <a:normAutofit fontScale="77500" lnSpcReduction="20000"/>
          </a:bodyPr>
          <a:lstStyle/>
          <a:p>
            <a:r>
              <a:rPr lang="en-US" sz="4000" dirty="0" smtClean="0"/>
              <a:t>WHERE ARE WE HEADED AS ARETIREMENT SYSTEM, WHAT WILL WE LOOK LIKE IN FIVE TO TEN YEARS?</a:t>
            </a:r>
            <a:endParaRPr lang="en-US" sz="4000" dirty="0"/>
          </a:p>
        </p:txBody>
      </p:sp>
    </p:spTree>
    <p:extLst>
      <p:ext uri="{BB962C8B-B14F-4D97-AF65-F5344CB8AC3E}">
        <p14:creationId xmlns:p14="http://schemas.microsoft.com/office/powerpoint/2010/main" xmlns="" val="32246056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990600"/>
            <a:ext cx="8305800" cy="1477328"/>
          </a:xfrm>
          <a:prstGeom prst="rect">
            <a:avLst/>
          </a:prstGeom>
          <a:noFill/>
        </p:spPr>
        <p:txBody>
          <a:bodyPr wrap="square" rtlCol="0">
            <a:spAutoFit/>
          </a:bodyPr>
          <a:lstStyle/>
          <a:p>
            <a:r>
              <a:rPr lang="en-US" dirty="0"/>
              <a:t> </a:t>
            </a:r>
            <a:r>
              <a:rPr lang="en-US" b="1" dirty="0"/>
              <a:t>Pfizer</a:t>
            </a:r>
            <a:endParaRPr lang="en-US" dirty="0"/>
          </a:p>
          <a:p>
            <a:r>
              <a:rPr lang="en-US" dirty="0"/>
              <a:t>We will become the world's most valued company to patients, customers, colleagues, investors, business partners, and the communities where we work and live.</a:t>
            </a:r>
          </a:p>
          <a:p>
            <a:endParaRPr lang="en-US" dirty="0"/>
          </a:p>
        </p:txBody>
      </p:sp>
      <p:sp>
        <p:nvSpPr>
          <p:cNvPr id="5" name="TextBox 4"/>
          <p:cNvSpPr txBox="1"/>
          <p:nvPr/>
        </p:nvSpPr>
        <p:spPr>
          <a:xfrm>
            <a:off x="609600" y="2209800"/>
            <a:ext cx="8229600" cy="1477328"/>
          </a:xfrm>
          <a:prstGeom prst="rect">
            <a:avLst/>
          </a:prstGeom>
          <a:noFill/>
        </p:spPr>
        <p:txBody>
          <a:bodyPr wrap="square" rtlCol="0">
            <a:spAutoFit/>
          </a:bodyPr>
          <a:lstStyle/>
          <a:p>
            <a:r>
              <a:rPr lang="en-US" b="1" dirty="0"/>
              <a:t>GM</a:t>
            </a:r>
            <a:endParaRPr lang="en-US" dirty="0"/>
          </a:p>
          <a:p>
            <a:r>
              <a:rPr lang="en-US" dirty="0"/>
              <a:t>GM’s vision is to be the world leader in transportation products and related services. We will earn our customers’ enthusiasm through continuous improvement driven by the integrity, teamwork, and innovation of GM people.</a:t>
            </a:r>
          </a:p>
          <a:p>
            <a:endParaRPr lang="en-US" dirty="0"/>
          </a:p>
        </p:txBody>
      </p:sp>
      <p:sp>
        <p:nvSpPr>
          <p:cNvPr id="6" name="TextBox 5"/>
          <p:cNvSpPr txBox="1"/>
          <p:nvPr/>
        </p:nvSpPr>
        <p:spPr>
          <a:xfrm>
            <a:off x="685800" y="3581400"/>
            <a:ext cx="8153400" cy="1477328"/>
          </a:xfrm>
          <a:prstGeom prst="rect">
            <a:avLst/>
          </a:prstGeom>
          <a:noFill/>
        </p:spPr>
        <p:txBody>
          <a:bodyPr wrap="square" rtlCol="0">
            <a:spAutoFit/>
          </a:bodyPr>
          <a:lstStyle/>
          <a:p>
            <a:r>
              <a:rPr lang="en-US" dirty="0"/>
              <a:t> </a:t>
            </a:r>
            <a:r>
              <a:rPr lang="en-US" b="1" dirty="0"/>
              <a:t>Honda</a:t>
            </a:r>
            <a:endParaRPr lang="en-US" dirty="0"/>
          </a:p>
          <a:p>
            <a:r>
              <a:rPr lang="en-US" dirty="0"/>
              <a:t>1970: We will destroy Yamaha</a:t>
            </a:r>
          </a:p>
          <a:p>
            <a:r>
              <a:rPr lang="en-US" dirty="0"/>
              <a:t>Current: To Be a Company that Our Shareholders, Customers and Society Want </a:t>
            </a:r>
          </a:p>
          <a:p>
            <a:endParaRPr lang="en-US" dirty="0"/>
          </a:p>
        </p:txBody>
      </p:sp>
      <p:sp>
        <p:nvSpPr>
          <p:cNvPr id="7" name="TextBox 6"/>
          <p:cNvSpPr txBox="1"/>
          <p:nvPr/>
        </p:nvSpPr>
        <p:spPr>
          <a:xfrm>
            <a:off x="762000" y="4876800"/>
            <a:ext cx="7848600" cy="2031325"/>
          </a:xfrm>
          <a:prstGeom prst="rect">
            <a:avLst/>
          </a:prstGeom>
          <a:noFill/>
        </p:spPr>
        <p:txBody>
          <a:bodyPr wrap="square" rtlCol="0">
            <a:spAutoFit/>
          </a:bodyPr>
          <a:lstStyle/>
          <a:p>
            <a:r>
              <a:rPr lang="en-US" b="1" dirty="0"/>
              <a:t>Volkswagen</a:t>
            </a:r>
            <a:r>
              <a:rPr lang="en-US" dirty="0"/>
              <a:t> </a:t>
            </a:r>
          </a:p>
          <a:p>
            <a:r>
              <a:rPr lang="en-US" dirty="0"/>
              <a:t>At Volkswagen they don’t use the word “Vision” – rather, they word it like this: </a:t>
            </a:r>
          </a:p>
          <a:p>
            <a:r>
              <a:rPr lang="en-US" dirty="0"/>
              <a:t>Our strategy pursues a clear objective: By 2018 the Volkswagen Group is to be the world’s most successful and fascinating automobile manufacturer – and the leading light when it comes to sustainability</a:t>
            </a:r>
          </a:p>
          <a:p>
            <a:endParaRPr lang="en-US" dirty="0"/>
          </a:p>
        </p:txBody>
      </p:sp>
    </p:spTree>
    <p:extLst>
      <p:ext uri="{BB962C8B-B14F-4D97-AF65-F5344CB8AC3E}">
        <p14:creationId xmlns:p14="http://schemas.microsoft.com/office/powerpoint/2010/main" xmlns="" val="4051437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990600"/>
            <a:ext cx="8153400" cy="3416320"/>
          </a:xfrm>
          <a:prstGeom prst="rect">
            <a:avLst/>
          </a:prstGeom>
          <a:noFill/>
        </p:spPr>
        <p:txBody>
          <a:bodyPr wrap="square" rtlCol="0">
            <a:spAutoFit/>
          </a:bodyPr>
          <a:lstStyle/>
          <a:p>
            <a:r>
              <a:rPr lang="en-US" b="1" dirty="0" smtClean="0"/>
              <a:t>Sony</a:t>
            </a:r>
          </a:p>
          <a:p>
            <a:endParaRPr lang="en-US" b="1" dirty="0"/>
          </a:p>
          <a:p>
            <a:endParaRPr lang="en-US" dirty="0"/>
          </a:p>
          <a:p>
            <a:r>
              <a:rPr lang="en-US" dirty="0"/>
              <a:t>1950s: Become the Company most known for changing the worldwide poor-quality image of Japanese products </a:t>
            </a:r>
            <a:endParaRPr lang="en-US" dirty="0" smtClean="0"/>
          </a:p>
          <a:p>
            <a:endParaRPr lang="en-US" dirty="0"/>
          </a:p>
          <a:p>
            <a:r>
              <a:rPr lang="en-US" dirty="0"/>
              <a:t>Current: Sony is a leading manufacturer of audio, video, communications, and information technology products for the consumer and professional markets. Its motion picture, television, computer entertainment, music and online businesses make Sony one of the most comprehensive entertainment companies in the world.</a:t>
            </a:r>
          </a:p>
          <a:p>
            <a:endParaRPr lang="en-US" dirty="0"/>
          </a:p>
        </p:txBody>
      </p:sp>
      <p:sp>
        <p:nvSpPr>
          <p:cNvPr id="3" name="TextBox 2"/>
          <p:cNvSpPr txBox="1"/>
          <p:nvPr/>
        </p:nvSpPr>
        <p:spPr>
          <a:xfrm>
            <a:off x="685800" y="3852921"/>
            <a:ext cx="8153400" cy="369332"/>
          </a:xfrm>
          <a:prstGeom prst="rect">
            <a:avLst/>
          </a:prstGeom>
          <a:noFill/>
        </p:spPr>
        <p:txBody>
          <a:bodyPr wrap="square" rtlCol="0">
            <a:spAutoFit/>
          </a:bodyPr>
          <a:lstStyle/>
          <a:p>
            <a:r>
              <a:rPr lang="en-US" dirty="0"/>
              <a:t> </a:t>
            </a:r>
          </a:p>
        </p:txBody>
      </p:sp>
    </p:spTree>
    <p:extLst>
      <p:ext uri="{BB962C8B-B14F-4D97-AF65-F5344CB8AC3E}">
        <p14:creationId xmlns:p14="http://schemas.microsoft.com/office/powerpoint/2010/main" xmlns="" val="2755975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143000"/>
            <a:ext cx="8229600" cy="4524315"/>
          </a:xfrm>
          <a:prstGeom prst="rect">
            <a:avLst/>
          </a:prstGeom>
          <a:noFill/>
        </p:spPr>
        <p:txBody>
          <a:bodyPr wrap="square" rtlCol="0">
            <a:spAutoFit/>
          </a:bodyPr>
          <a:lstStyle/>
          <a:p>
            <a:r>
              <a:rPr lang="en-US" dirty="0"/>
              <a:t> </a:t>
            </a:r>
            <a:r>
              <a:rPr lang="en-US" b="1" dirty="0" smtClean="0"/>
              <a:t>Nike</a:t>
            </a:r>
          </a:p>
          <a:p>
            <a:endParaRPr lang="en-US" dirty="0"/>
          </a:p>
          <a:p>
            <a:r>
              <a:rPr lang="en-US" dirty="0"/>
              <a:t>1960s: Crush </a:t>
            </a:r>
            <a:r>
              <a:rPr lang="en-US" dirty="0" smtClean="0"/>
              <a:t>Adidas</a:t>
            </a:r>
          </a:p>
          <a:p>
            <a:endParaRPr lang="en-US" dirty="0"/>
          </a:p>
          <a:p>
            <a:r>
              <a:rPr lang="en-US" dirty="0"/>
              <a:t>Current: </a:t>
            </a:r>
            <a:endParaRPr lang="en-US" dirty="0" smtClean="0"/>
          </a:p>
          <a:p>
            <a:endParaRPr lang="en-US" dirty="0"/>
          </a:p>
          <a:p>
            <a:r>
              <a:rPr lang="en-US" dirty="0" smtClean="0"/>
              <a:t>To </a:t>
            </a:r>
            <a:r>
              <a:rPr lang="en-US" dirty="0"/>
              <a:t>be the number one athletic company in the world</a:t>
            </a:r>
          </a:p>
          <a:p>
            <a:r>
              <a:rPr lang="en-US" dirty="0"/>
              <a:t>Note: Browsing through the web I have found that many people confuse Mission statements with Vision statements – for instance, I have found several websites claiming that Nike’s Vision statement is: “To bring inspiration and innovation to every athlete in the World” – but this is Nike’s Mission statement. A Vision statement by definition is something you want to become, to achieve, it is a seductive image of an ideal future – whereas a Mission statement explains the purpose of the organization – why it exists – it captures the organization’s soul. </a:t>
            </a:r>
          </a:p>
          <a:p>
            <a:endParaRPr lang="en-US" dirty="0"/>
          </a:p>
        </p:txBody>
      </p:sp>
    </p:spTree>
    <p:extLst>
      <p:ext uri="{BB962C8B-B14F-4D97-AF65-F5344CB8AC3E}">
        <p14:creationId xmlns:p14="http://schemas.microsoft.com/office/powerpoint/2010/main" xmlns="" val="1314858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762000"/>
            <a:ext cx="8077200" cy="579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OHIO STATE HIGHWAY PATROL RETIREMENT SYSTEM</a:t>
            </a:r>
          </a:p>
          <a:p>
            <a:r>
              <a:rPr lang="en-US" dirty="0"/>
              <a:t>STRATEGIC PLANNING MEETING</a:t>
            </a:r>
          </a:p>
          <a:p>
            <a:r>
              <a:rPr lang="en-US" dirty="0"/>
              <a:t>FEBRUARY 8, 2012</a:t>
            </a:r>
          </a:p>
          <a:p>
            <a:r>
              <a:rPr lang="en-US" dirty="0"/>
              <a:t>10:00AM – 3:30PM</a:t>
            </a:r>
          </a:p>
          <a:p>
            <a:r>
              <a:rPr lang="en-US" dirty="0"/>
              <a:t>AGENDA</a:t>
            </a:r>
          </a:p>
          <a:p>
            <a:r>
              <a:rPr lang="en-US" dirty="0"/>
              <a:t> </a:t>
            </a:r>
          </a:p>
          <a:p>
            <a:pPr lvl="0"/>
            <a:r>
              <a:rPr lang="en-US" dirty="0"/>
              <a:t>Welcome-Colonel John Born</a:t>
            </a:r>
          </a:p>
          <a:p>
            <a:pPr lvl="0"/>
            <a:r>
              <a:rPr lang="en-US" dirty="0"/>
              <a:t>Welcome Academy Staff Officer</a:t>
            </a:r>
          </a:p>
          <a:p>
            <a:pPr lvl="0"/>
            <a:r>
              <a:rPr lang="en-US" dirty="0"/>
              <a:t>Welcome – HPRS Executive Director Mark Atkeson</a:t>
            </a:r>
          </a:p>
          <a:p>
            <a:pPr lvl="0"/>
            <a:r>
              <a:rPr lang="en-US" dirty="0" smtClean="0"/>
              <a:t>Introductions</a:t>
            </a:r>
          </a:p>
          <a:p>
            <a:pPr lvl="0"/>
            <a:r>
              <a:rPr lang="en-US" dirty="0" smtClean="0"/>
              <a:t>What is Strategic Planning</a:t>
            </a:r>
            <a:endParaRPr lang="en-US" dirty="0"/>
          </a:p>
          <a:p>
            <a:pPr lvl="0"/>
            <a:r>
              <a:rPr lang="en-US" dirty="0"/>
              <a:t>Establishing Group Norms </a:t>
            </a:r>
          </a:p>
          <a:p>
            <a:pPr lvl="0"/>
            <a:r>
              <a:rPr lang="en-US" dirty="0"/>
              <a:t>Future strategic planning meeting dates</a:t>
            </a:r>
          </a:p>
          <a:p>
            <a:pPr lvl="0"/>
            <a:r>
              <a:rPr lang="en-US" dirty="0"/>
              <a:t>Why are we here? Where are we going? How will we get there?</a:t>
            </a:r>
          </a:p>
          <a:p>
            <a:pPr lvl="0"/>
            <a:r>
              <a:rPr lang="en-US" dirty="0" smtClean="0"/>
              <a:t>Group </a:t>
            </a:r>
            <a:r>
              <a:rPr lang="en-US" dirty="0"/>
              <a:t>process- scribe, timer, reporter</a:t>
            </a:r>
          </a:p>
          <a:p>
            <a:pPr lvl="0"/>
            <a:r>
              <a:rPr lang="en-US" dirty="0"/>
              <a:t>SWOT–Small group/large </a:t>
            </a:r>
            <a:r>
              <a:rPr lang="en-US" dirty="0" smtClean="0"/>
              <a:t>group/reporting</a:t>
            </a:r>
          </a:p>
          <a:p>
            <a:pPr lvl="0"/>
            <a:r>
              <a:rPr lang="en-US" dirty="0" smtClean="0"/>
              <a:t>HPRS Values</a:t>
            </a:r>
            <a:endParaRPr lang="en-US" dirty="0"/>
          </a:p>
          <a:p>
            <a:pPr lvl="0"/>
            <a:r>
              <a:rPr lang="en-US" dirty="0"/>
              <a:t>Mission Statement- Small group/large group/reporting</a:t>
            </a:r>
          </a:p>
          <a:p>
            <a:pPr lvl="0"/>
            <a:r>
              <a:rPr lang="en-US" dirty="0"/>
              <a:t>Vision Statement- small group/large </a:t>
            </a:r>
            <a:r>
              <a:rPr lang="en-US" dirty="0" smtClean="0"/>
              <a:t>group/reporting</a:t>
            </a:r>
          </a:p>
        </p:txBody>
      </p:sp>
    </p:spTree>
    <p:extLst>
      <p:ext uri="{BB962C8B-B14F-4D97-AF65-F5344CB8AC3E}">
        <p14:creationId xmlns:p14="http://schemas.microsoft.com/office/powerpoint/2010/main" xmlns="" val="27724747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HPRS COMPETITIVE ADVANTAGE</a:t>
            </a:r>
            <a:endParaRPr lang="en-US" dirty="0"/>
          </a:p>
        </p:txBody>
      </p:sp>
      <p:sp>
        <p:nvSpPr>
          <p:cNvPr id="3" name="Text Placeholder 2"/>
          <p:cNvSpPr>
            <a:spLocks noGrp="1"/>
          </p:cNvSpPr>
          <p:nvPr>
            <p:ph type="body" idx="1"/>
          </p:nvPr>
        </p:nvSpPr>
        <p:spPr/>
        <p:txBody>
          <a:bodyPr>
            <a:normAutofit fontScale="55000" lnSpcReduction="20000"/>
          </a:bodyPr>
          <a:lstStyle/>
          <a:p>
            <a:r>
              <a:rPr lang="en-US" sz="3200" dirty="0" smtClean="0"/>
              <a:t>ARE WE DIFFERENT FROM THE OTHER SYSTEMS?</a:t>
            </a:r>
          </a:p>
          <a:p>
            <a:endParaRPr lang="en-US" sz="3200" dirty="0" smtClean="0"/>
          </a:p>
          <a:p>
            <a:r>
              <a:rPr lang="en-US" sz="3200" dirty="0" smtClean="0"/>
              <a:t>WHAT ARE THOSE DIFFERENCES?</a:t>
            </a:r>
          </a:p>
          <a:p>
            <a:endParaRPr lang="en-US" sz="3200" dirty="0" smtClean="0"/>
          </a:p>
          <a:p>
            <a:r>
              <a:rPr lang="en-US" sz="3200" dirty="0" smtClean="0"/>
              <a:t>WHY SHOULD WE BE A SEPARATE RETIREMENT SYSTEM?</a:t>
            </a:r>
            <a:endParaRPr lang="en-US" sz="3200" dirty="0"/>
          </a:p>
        </p:txBody>
      </p:sp>
    </p:spTree>
    <p:extLst>
      <p:ext uri="{BB962C8B-B14F-4D97-AF65-F5344CB8AC3E}">
        <p14:creationId xmlns:p14="http://schemas.microsoft.com/office/powerpoint/2010/main" xmlns="" val="24956308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OBJECTIVES</a:t>
            </a:r>
            <a:endParaRPr lang="en-US" dirty="0"/>
          </a:p>
        </p:txBody>
      </p:sp>
      <p:sp>
        <p:nvSpPr>
          <p:cNvPr id="3" name="Text Placeholder 2"/>
          <p:cNvSpPr>
            <a:spLocks noGrp="1"/>
          </p:cNvSpPr>
          <p:nvPr>
            <p:ph type="body" idx="1"/>
          </p:nvPr>
        </p:nvSpPr>
        <p:spPr>
          <a:xfrm>
            <a:off x="530352" y="2704664"/>
            <a:ext cx="7772400" cy="3772336"/>
          </a:xfrm>
        </p:spPr>
        <p:txBody>
          <a:bodyPr>
            <a:normAutofit/>
          </a:bodyPr>
          <a:lstStyle/>
          <a:p>
            <a:r>
              <a:rPr lang="en-US" dirty="0" smtClean="0"/>
              <a:t>CONNECT THE MISSION TO THE VISION</a:t>
            </a:r>
          </a:p>
          <a:p>
            <a:r>
              <a:rPr lang="en-US" dirty="0" smtClean="0"/>
              <a:t>STRATEGIC OBJECTIVES ARE LONG TERM</a:t>
            </a:r>
          </a:p>
          <a:p>
            <a:r>
              <a:rPr lang="en-US" dirty="0" smtClean="0"/>
              <a:t>HOLISTIC OBJECTIVES ENCOMPASS FOUR AREAS:</a:t>
            </a:r>
          </a:p>
          <a:p>
            <a:pPr marL="457200" indent="-457200">
              <a:buAutoNum type="arabicPeriod"/>
            </a:pPr>
            <a:r>
              <a:rPr lang="en-US" dirty="0" smtClean="0"/>
              <a:t>FINANCIAL</a:t>
            </a:r>
          </a:p>
          <a:p>
            <a:pPr marL="457200" indent="-457200">
              <a:buAutoNum type="arabicPeriod"/>
            </a:pPr>
            <a:r>
              <a:rPr lang="en-US" dirty="0" smtClean="0"/>
              <a:t>CUSTOMER/MEMBER</a:t>
            </a:r>
          </a:p>
          <a:p>
            <a:pPr marL="457200" indent="-457200">
              <a:buAutoNum type="arabicPeriod"/>
            </a:pPr>
            <a:r>
              <a:rPr lang="en-US" dirty="0" smtClean="0"/>
              <a:t>OPERATIONAL</a:t>
            </a:r>
          </a:p>
          <a:p>
            <a:pPr marL="457200" indent="-457200">
              <a:buAutoNum type="arabicPeriod"/>
            </a:pPr>
            <a:r>
              <a:rPr lang="en-US" dirty="0" smtClean="0"/>
              <a:t>PEOPLE</a:t>
            </a:r>
            <a:endParaRPr lang="en-US" dirty="0"/>
          </a:p>
        </p:txBody>
      </p:sp>
    </p:spTree>
    <p:extLst>
      <p:ext uri="{BB962C8B-B14F-4D97-AF65-F5344CB8AC3E}">
        <p14:creationId xmlns:p14="http://schemas.microsoft.com/office/powerpoint/2010/main" xmlns="" val="7622538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a:t>
            </a:r>
            <a:endParaRPr lang="en-US" dirty="0"/>
          </a:p>
        </p:txBody>
      </p:sp>
      <p:sp>
        <p:nvSpPr>
          <p:cNvPr id="3" name="Text Placeholder 2"/>
          <p:cNvSpPr>
            <a:spLocks noGrp="1"/>
          </p:cNvSpPr>
          <p:nvPr>
            <p:ph type="body" idx="1"/>
          </p:nvPr>
        </p:nvSpPr>
        <p:spPr>
          <a:xfrm>
            <a:off x="530352" y="2704664"/>
            <a:ext cx="7772400" cy="4305736"/>
          </a:xfrm>
        </p:spPr>
        <p:txBody>
          <a:bodyPr>
            <a:normAutofit/>
          </a:bodyPr>
          <a:lstStyle/>
          <a:p>
            <a:r>
              <a:rPr lang="en-US" dirty="0" smtClean="0"/>
              <a:t>ESTABLISH A GUIDE THAT MATCHES THE ORGANIZATION’S  STRENGTHS WITH OPPORTUNITIES TO POSITION THE ORGANIZATION IN THE MIND OF THE CUSTOMER/MEMBER/LEGISLATURE.</a:t>
            </a:r>
          </a:p>
          <a:p>
            <a:r>
              <a:rPr lang="en-US" dirty="0" smtClean="0"/>
              <a:t>HOW DOES YOUR STRATEGIES MATCH YOUR STRENGTHS WITH HOW WELL THE ORGANIZATION WILL PROVIDE VALUE  TO HPRS AND BE PERCEIVED BY THE MEMBERS</a:t>
            </a:r>
            <a:endParaRPr lang="en-US" dirty="0"/>
          </a:p>
        </p:txBody>
      </p:sp>
    </p:spTree>
    <p:extLst>
      <p:ext uri="{BB962C8B-B14F-4D97-AF65-F5344CB8AC3E}">
        <p14:creationId xmlns:p14="http://schemas.microsoft.com/office/powerpoint/2010/main" xmlns="" val="31845878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0352" y="3886200"/>
            <a:ext cx="7772400" cy="1676400"/>
          </a:xfrm>
        </p:spPr>
        <p:txBody>
          <a:bodyPr/>
          <a:lstStyle/>
          <a:p>
            <a:r>
              <a:rPr lang="en-US" dirty="0" smtClean="0"/>
              <a:t>GOALS CONVERT THE STRATEGIC OBJECTIVES INTO SPECIFIC PERFORMANCE TARGETS.</a:t>
            </a:r>
          </a:p>
          <a:p>
            <a:r>
              <a:rPr lang="en-US" dirty="0" smtClean="0"/>
              <a:t>EFFECTIVE GOALS STATE WHAT, WHEN.HOW AND WHO AND ARE SPECIFICALLY MEASURABLE</a:t>
            </a:r>
            <a:endParaRPr lang="en-US" dirty="0"/>
          </a:p>
        </p:txBody>
      </p:sp>
      <p:sp>
        <p:nvSpPr>
          <p:cNvPr id="4" name="TextBox 3"/>
          <p:cNvSpPr txBox="1"/>
          <p:nvPr/>
        </p:nvSpPr>
        <p:spPr>
          <a:xfrm>
            <a:off x="762000" y="914400"/>
            <a:ext cx="8153400" cy="1938992"/>
          </a:xfrm>
          <a:prstGeom prst="rect">
            <a:avLst/>
          </a:prstGeom>
          <a:noFill/>
        </p:spPr>
        <p:txBody>
          <a:bodyPr wrap="square" rtlCol="0">
            <a:spAutoFit/>
          </a:bodyPr>
          <a:lstStyle/>
          <a:p>
            <a:r>
              <a:rPr lang="en-US" sz="4000" dirty="0" smtClean="0">
                <a:solidFill>
                  <a:schemeClr val="accent3"/>
                </a:solidFill>
              </a:rPr>
              <a:t>SHORT-TERM GOALS/PRIORITIES/</a:t>
            </a:r>
          </a:p>
          <a:p>
            <a:r>
              <a:rPr lang="en-US" sz="4000" dirty="0" smtClean="0">
                <a:solidFill>
                  <a:schemeClr val="accent3"/>
                </a:solidFill>
              </a:rPr>
              <a:t>INITIATIVES</a:t>
            </a:r>
            <a:endParaRPr lang="en-US" sz="4000" dirty="0">
              <a:solidFill>
                <a:schemeClr val="accent3"/>
              </a:solidFill>
            </a:endParaRPr>
          </a:p>
        </p:txBody>
      </p:sp>
    </p:spTree>
    <p:extLst>
      <p:ext uri="{BB962C8B-B14F-4D97-AF65-F5344CB8AC3E}">
        <p14:creationId xmlns:p14="http://schemas.microsoft.com/office/powerpoint/2010/main" xmlns="" val="36824306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ITEMS AND PLANS</a:t>
            </a:r>
            <a:endParaRPr lang="en-US" dirty="0"/>
          </a:p>
        </p:txBody>
      </p:sp>
      <p:sp>
        <p:nvSpPr>
          <p:cNvPr id="3" name="Text Placeholder 2"/>
          <p:cNvSpPr>
            <a:spLocks noGrp="1"/>
          </p:cNvSpPr>
          <p:nvPr>
            <p:ph type="body" idx="1"/>
          </p:nvPr>
        </p:nvSpPr>
        <p:spPr/>
        <p:txBody>
          <a:bodyPr>
            <a:normAutofit lnSpcReduction="10000"/>
          </a:bodyPr>
          <a:lstStyle/>
          <a:p>
            <a:r>
              <a:rPr lang="en-US" dirty="0" smtClean="0"/>
              <a:t>ACTION PLANS LEAD TO IMPLEMENTING GOALS</a:t>
            </a:r>
          </a:p>
          <a:p>
            <a:endParaRPr lang="en-US" dirty="0"/>
          </a:p>
          <a:p>
            <a:r>
              <a:rPr lang="en-US" dirty="0" smtClean="0"/>
              <a:t>ACTION PLANS MUST BE COMPREHENSIVE ENOUGH TO ACHIEVE GOALS</a:t>
            </a:r>
            <a:endParaRPr lang="en-US" dirty="0"/>
          </a:p>
        </p:txBody>
      </p:sp>
    </p:spTree>
    <p:extLst>
      <p:ext uri="{BB962C8B-B14F-4D97-AF65-F5344CB8AC3E}">
        <p14:creationId xmlns:p14="http://schemas.microsoft.com/office/powerpoint/2010/main" xmlns="" val="10967451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METRICS</a:t>
            </a:r>
            <a:endParaRPr lang="en-US" dirty="0"/>
          </a:p>
        </p:txBody>
      </p:sp>
      <p:sp>
        <p:nvSpPr>
          <p:cNvPr id="3" name="Text Placeholder 2"/>
          <p:cNvSpPr>
            <a:spLocks noGrp="1"/>
          </p:cNvSpPr>
          <p:nvPr>
            <p:ph type="body" idx="1"/>
          </p:nvPr>
        </p:nvSpPr>
        <p:spPr/>
        <p:txBody>
          <a:bodyPr/>
          <a:lstStyle/>
          <a:p>
            <a:r>
              <a:rPr lang="en-US" dirty="0" smtClean="0"/>
              <a:t>QUANTITATIVE PERFORMANCE MEASURES TO TRACK AND MONITOR TO ASSURE YOU ARE ACHIEVING YOUR GOALS</a:t>
            </a:r>
            <a:endParaRPr lang="en-US" dirty="0"/>
          </a:p>
        </p:txBody>
      </p:sp>
    </p:spTree>
    <p:extLst>
      <p:ext uri="{BB962C8B-B14F-4D97-AF65-F5344CB8AC3E}">
        <p14:creationId xmlns:p14="http://schemas.microsoft.com/office/powerpoint/2010/main" xmlns="" val="2102070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990600"/>
            <a:ext cx="7772400" cy="1077218"/>
          </a:xfrm>
          <a:prstGeom prst="rect">
            <a:avLst/>
          </a:prstGeom>
          <a:noFill/>
        </p:spPr>
        <p:txBody>
          <a:bodyPr wrap="square" rtlCol="0">
            <a:spAutoFit/>
          </a:bodyPr>
          <a:lstStyle/>
          <a:p>
            <a:r>
              <a:rPr lang="en-US" sz="3200" dirty="0" smtClean="0"/>
              <a:t>STRATEGIC PLANNING-AGENDA CONTINUED</a:t>
            </a:r>
            <a:endParaRPr lang="en-US" sz="3200" dirty="0"/>
          </a:p>
        </p:txBody>
      </p:sp>
      <p:sp>
        <p:nvSpPr>
          <p:cNvPr id="4" name="TextBox 3"/>
          <p:cNvSpPr txBox="1"/>
          <p:nvPr/>
        </p:nvSpPr>
        <p:spPr>
          <a:xfrm>
            <a:off x="914400" y="2514600"/>
            <a:ext cx="7391400" cy="4154984"/>
          </a:xfrm>
          <a:prstGeom prst="rect">
            <a:avLst/>
          </a:prstGeom>
          <a:noFill/>
        </p:spPr>
        <p:txBody>
          <a:bodyPr wrap="square" rtlCol="0" anchor="ctr">
            <a:spAutoFit/>
          </a:bodyPr>
          <a:lstStyle/>
          <a:p>
            <a:r>
              <a:rPr lang="en-US" sz="2400" dirty="0" smtClean="0"/>
              <a:t>HPRS COMPETITIVE ADVANTAGE</a:t>
            </a:r>
          </a:p>
          <a:p>
            <a:endParaRPr lang="en-US" sz="2400" dirty="0"/>
          </a:p>
          <a:p>
            <a:r>
              <a:rPr lang="en-US" sz="2400" dirty="0" smtClean="0"/>
              <a:t>STRATEGIC OBJECTIVES</a:t>
            </a:r>
          </a:p>
          <a:p>
            <a:endParaRPr lang="en-US" sz="2400" dirty="0"/>
          </a:p>
          <a:p>
            <a:r>
              <a:rPr lang="en-US" sz="2400" dirty="0" smtClean="0"/>
              <a:t>STRATEGIES</a:t>
            </a:r>
          </a:p>
          <a:p>
            <a:endParaRPr lang="en-US" sz="2400" dirty="0"/>
          </a:p>
          <a:p>
            <a:r>
              <a:rPr lang="en-US" sz="2400" dirty="0" smtClean="0"/>
              <a:t>SHORT TERM GOALS/PRIORITIES/INITIATIVES</a:t>
            </a:r>
          </a:p>
          <a:p>
            <a:endParaRPr lang="en-US" sz="2400" dirty="0"/>
          </a:p>
          <a:p>
            <a:r>
              <a:rPr lang="en-US" sz="2400" dirty="0" smtClean="0"/>
              <a:t>ACTION ITEMS AND PLANS</a:t>
            </a:r>
          </a:p>
          <a:p>
            <a:endParaRPr lang="en-US" sz="2400" dirty="0"/>
          </a:p>
          <a:p>
            <a:r>
              <a:rPr lang="en-US" sz="2400" dirty="0" smtClean="0"/>
              <a:t>METRICS</a:t>
            </a:r>
            <a:endParaRPr lang="en-US" sz="2400" dirty="0"/>
          </a:p>
        </p:txBody>
      </p:sp>
    </p:spTree>
    <p:extLst>
      <p:ext uri="{BB962C8B-B14F-4D97-AF65-F5344CB8AC3E}">
        <p14:creationId xmlns:p14="http://schemas.microsoft.com/office/powerpoint/2010/main" xmlns="" val="26301312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142999"/>
            <a:ext cx="8153400" cy="646331"/>
          </a:xfrm>
          <a:prstGeom prst="rect">
            <a:avLst/>
          </a:prstGeom>
          <a:noFill/>
        </p:spPr>
        <p:txBody>
          <a:bodyPr wrap="square" rtlCol="0">
            <a:spAutoFit/>
          </a:bodyPr>
          <a:lstStyle/>
          <a:p>
            <a:r>
              <a:rPr lang="en-US" sz="3600" b="1" dirty="0" smtClean="0"/>
              <a:t>STRATEGIC PLANNING:</a:t>
            </a:r>
            <a:endParaRPr lang="en-US" sz="3600" b="1" dirty="0"/>
          </a:p>
        </p:txBody>
      </p:sp>
      <p:sp>
        <p:nvSpPr>
          <p:cNvPr id="4" name="TextBox 3"/>
          <p:cNvSpPr txBox="1"/>
          <p:nvPr/>
        </p:nvSpPr>
        <p:spPr>
          <a:xfrm>
            <a:off x="838200" y="2133600"/>
            <a:ext cx="7467600" cy="3416320"/>
          </a:xfrm>
          <a:prstGeom prst="rect">
            <a:avLst/>
          </a:prstGeom>
          <a:noFill/>
        </p:spPr>
        <p:txBody>
          <a:bodyPr wrap="square" rtlCol="0">
            <a:spAutoFit/>
          </a:bodyPr>
          <a:lstStyle/>
          <a:p>
            <a:r>
              <a:rPr lang="en-US" sz="2400" dirty="0" smtClean="0"/>
              <a:t>Strategic Planning (SP) is an organization’s process of defining its strategy, or direction, and making decisions on allocating its resources to pursue this strategy. In order to determine the direction of the organization, it is necessary to understand its current position and the possible avenues through which it  can pursue a particular course of action.  SP is viewed as a process for determining where an organization is going over the next year or-more typically- 3-5 years.</a:t>
            </a:r>
            <a:endParaRPr lang="en-US" sz="2400" dirty="0"/>
          </a:p>
        </p:txBody>
      </p:sp>
    </p:spTree>
    <p:extLst>
      <p:ext uri="{BB962C8B-B14F-4D97-AF65-F5344CB8AC3E}">
        <p14:creationId xmlns:p14="http://schemas.microsoft.com/office/powerpoint/2010/main" xmlns="" val="820609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0348" y="1219200"/>
            <a:ext cx="8458200" cy="4893647"/>
          </a:xfrm>
          <a:prstGeom prst="rect">
            <a:avLst/>
          </a:prstGeom>
          <a:noFill/>
        </p:spPr>
        <p:txBody>
          <a:bodyPr wrap="square" rtlCol="0">
            <a:spAutoFit/>
          </a:bodyPr>
          <a:lstStyle/>
          <a:p>
            <a:r>
              <a:rPr lang="en-US" sz="2400" dirty="0" smtClean="0"/>
              <a:t>Discussion Norms:</a:t>
            </a:r>
          </a:p>
          <a:p>
            <a:endParaRPr lang="en-US" sz="2400" dirty="0"/>
          </a:p>
          <a:p>
            <a:pPr marL="457200" indent="-457200">
              <a:buAutoNum type="arabicPeriod"/>
            </a:pPr>
            <a:r>
              <a:rPr lang="en-US" sz="2400" dirty="0" smtClean="0"/>
              <a:t>We agree that everyone has an equal voice.</a:t>
            </a:r>
          </a:p>
          <a:p>
            <a:pPr marL="457200" indent="-457200">
              <a:buAutoNum type="arabicPeriod"/>
            </a:pPr>
            <a:r>
              <a:rPr lang="en-US" sz="2400" dirty="0" smtClean="0"/>
              <a:t>We agree to not interrupt each other.</a:t>
            </a:r>
          </a:p>
          <a:p>
            <a:pPr marL="457200" indent="-457200">
              <a:buAutoNum type="arabicPeriod"/>
            </a:pPr>
            <a:r>
              <a:rPr lang="en-US" sz="2400" dirty="0" smtClean="0"/>
              <a:t>We agree to call each other by our first names- no rank.</a:t>
            </a:r>
          </a:p>
          <a:p>
            <a:pPr marL="457200" indent="-457200">
              <a:buAutoNum type="arabicPeriod"/>
            </a:pPr>
            <a:r>
              <a:rPr lang="en-US" sz="2400" dirty="0" smtClean="0"/>
              <a:t>We agree we will ask questions for clarification.</a:t>
            </a:r>
          </a:p>
          <a:p>
            <a:pPr marL="457200" indent="-457200">
              <a:buAutoNum type="arabicPeriod"/>
            </a:pPr>
            <a:r>
              <a:rPr lang="en-US" sz="2400" dirty="0" smtClean="0"/>
              <a:t>We agree to express ourselves in terms of our personal needs and interests and the outcomes we wish to realize.</a:t>
            </a:r>
          </a:p>
          <a:p>
            <a:pPr marL="457200" indent="-457200">
              <a:buAutoNum type="arabicPeriod"/>
            </a:pPr>
            <a:r>
              <a:rPr lang="en-US" sz="2400" dirty="0" smtClean="0"/>
              <a:t>We agree to listen respectfully and sincerely and try to understand the other person’s position.</a:t>
            </a:r>
          </a:p>
          <a:p>
            <a:pPr marL="457200" indent="-457200">
              <a:buAutoNum type="arabicPeriod"/>
            </a:pPr>
            <a:r>
              <a:rPr lang="en-US" sz="2400" dirty="0" smtClean="0"/>
              <a:t>We agree that if we do not agree with a persons position we will try to understand the other persons perspective.</a:t>
            </a:r>
          </a:p>
          <a:p>
            <a:pPr marL="457200" indent="-457200">
              <a:buAutoNum type="arabicPeriod"/>
            </a:pPr>
            <a:endParaRPr lang="en-US" sz="2400" dirty="0">
              <a:solidFill>
                <a:srgbClr val="0070C0"/>
              </a:solidFill>
            </a:endParaRPr>
          </a:p>
        </p:txBody>
      </p:sp>
    </p:spTree>
    <p:extLst>
      <p:ext uri="{BB962C8B-B14F-4D97-AF65-F5344CB8AC3E}">
        <p14:creationId xmlns:p14="http://schemas.microsoft.com/office/powerpoint/2010/main" xmlns="" val="2353118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066800"/>
            <a:ext cx="8458200" cy="3416320"/>
          </a:xfrm>
          <a:prstGeom prst="rect">
            <a:avLst/>
          </a:prstGeom>
          <a:noFill/>
        </p:spPr>
        <p:txBody>
          <a:bodyPr wrap="square" rtlCol="0">
            <a:spAutoFit/>
          </a:bodyPr>
          <a:lstStyle/>
          <a:p>
            <a:r>
              <a:rPr lang="en-US" sz="2400" dirty="0" smtClean="0"/>
              <a:t>Discussion Norms- continued</a:t>
            </a:r>
          </a:p>
          <a:p>
            <a:endParaRPr lang="en-US" sz="2400" dirty="0"/>
          </a:p>
          <a:p>
            <a:r>
              <a:rPr lang="en-US" sz="2400" dirty="0" smtClean="0"/>
              <a:t>8. We agree to work toward consensus in  all group discussions and to use the HPRS special method that allows everyone to heard, treated with respect and dignity.</a:t>
            </a:r>
          </a:p>
          <a:p>
            <a:endParaRPr lang="en-US" sz="2400" dirty="0" smtClean="0"/>
          </a:p>
          <a:p>
            <a:r>
              <a:rPr lang="en-US" sz="2400" dirty="0" smtClean="0"/>
              <a:t>9. We will use our time to work toward what we perceive to be our most constructive and positive recommendations.</a:t>
            </a:r>
          </a:p>
          <a:p>
            <a:endParaRPr lang="en-US" sz="2400" dirty="0"/>
          </a:p>
        </p:txBody>
      </p:sp>
    </p:spTree>
    <p:extLst>
      <p:ext uri="{BB962C8B-B14F-4D97-AF65-F5344CB8AC3E}">
        <p14:creationId xmlns:p14="http://schemas.microsoft.com/office/powerpoint/2010/main" xmlns="" val="13491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DISCUSSION NORMS</a:t>
            </a:r>
            <a:endParaRPr lang="en-US" dirty="0"/>
          </a:p>
        </p:txBody>
      </p:sp>
      <p:sp>
        <p:nvSpPr>
          <p:cNvPr id="3" name="Text Placeholder 2"/>
          <p:cNvSpPr>
            <a:spLocks noGrp="1"/>
          </p:cNvSpPr>
          <p:nvPr>
            <p:ph type="body" idx="1"/>
          </p:nvPr>
        </p:nvSpPr>
        <p:spPr>
          <a:xfrm>
            <a:off x="530352" y="2704664"/>
            <a:ext cx="7772400" cy="3391336"/>
          </a:xfrm>
        </p:spPr>
        <p:txBody>
          <a:bodyPr>
            <a:normAutofit/>
          </a:bodyPr>
          <a:lstStyle/>
          <a:p>
            <a:r>
              <a:rPr lang="en-US" sz="2400" dirty="0" smtClean="0"/>
              <a:t>ALL IDEAS ARE WELCOME- NO MATTER HOW UNUSUAL, SILLY OR FAR OUT THEY SEEM</a:t>
            </a:r>
          </a:p>
          <a:p>
            <a:r>
              <a:rPr lang="en-US" sz="2400" dirty="0" smtClean="0"/>
              <a:t>BE CREATIVE</a:t>
            </a:r>
          </a:p>
          <a:p>
            <a:r>
              <a:rPr lang="en-US" sz="2400" dirty="0" smtClean="0"/>
              <a:t>BUILD ON OTHER’S IDEAS</a:t>
            </a:r>
          </a:p>
          <a:p>
            <a:r>
              <a:rPr lang="en-US" sz="2400" dirty="0" smtClean="0"/>
              <a:t>DO NOT CRITICISE OR JUDGE</a:t>
            </a:r>
          </a:p>
          <a:p>
            <a:r>
              <a:rPr lang="en-US" sz="2400" dirty="0" smtClean="0"/>
              <a:t>DO NOT FROWN, GROAN OR LAUGH </a:t>
            </a:r>
          </a:p>
          <a:p>
            <a:endParaRPr lang="en-US" sz="2400" dirty="0"/>
          </a:p>
        </p:txBody>
      </p:sp>
    </p:spTree>
    <p:extLst>
      <p:ext uri="{BB962C8B-B14F-4D97-AF65-F5344CB8AC3E}">
        <p14:creationId xmlns:p14="http://schemas.microsoft.com/office/powerpoint/2010/main" xmlns="" val="3078095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50000"/>
                  </a:schemeClr>
                </a:solidFill>
              </a:rPr>
              <a:t>HPRS CONSENSUS TOOL</a:t>
            </a:r>
            <a:endParaRPr lang="en-US" dirty="0">
              <a:solidFill>
                <a:srgbClr val="00B0F0"/>
              </a:solidFill>
            </a:endParaRPr>
          </a:p>
        </p:txBody>
      </p:sp>
      <p:sp>
        <p:nvSpPr>
          <p:cNvPr id="3" name="TextBox 2"/>
          <p:cNvSpPr txBox="1"/>
          <p:nvPr/>
        </p:nvSpPr>
        <p:spPr>
          <a:xfrm>
            <a:off x="533400" y="2362200"/>
            <a:ext cx="8153400" cy="3416320"/>
          </a:xfrm>
          <a:prstGeom prst="rect">
            <a:avLst/>
          </a:prstGeom>
          <a:noFill/>
        </p:spPr>
        <p:txBody>
          <a:bodyPr wrap="square" rtlCol="0">
            <a:spAutoFit/>
          </a:bodyPr>
          <a:lstStyle/>
          <a:p>
            <a:r>
              <a:rPr lang="en-US" b="1" dirty="0"/>
              <a:t>How to gain consensus of options using 1-5 fingers</a:t>
            </a:r>
            <a:r>
              <a:rPr lang="en-US" b="1" dirty="0" smtClean="0"/>
              <a:t>:</a:t>
            </a:r>
          </a:p>
          <a:p>
            <a:endParaRPr lang="en-US" dirty="0"/>
          </a:p>
          <a:p>
            <a:r>
              <a:rPr lang="en-US" b="1" dirty="0" smtClean="0"/>
              <a:t>1 </a:t>
            </a:r>
            <a:r>
              <a:rPr lang="en-US" b="1" dirty="0"/>
              <a:t>Finger</a:t>
            </a:r>
            <a:r>
              <a:rPr lang="en-US" dirty="0"/>
              <a:t> = I strongly support the option or proposed solution.</a:t>
            </a:r>
          </a:p>
          <a:p>
            <a:r>
              <a:rPr lang="en-US" b="1" dirty="0"/>
              <a:t>2 Fingers</a:t>
            </a:r>
            <a:r>
              <a:rPr lang="en-US" dirty="0"/>
              <a:t> = I support the option or proposed solution.</a:t>
            </a:r>
          </a:p>
          <a:p>
            <a:r>
              <a:rPr lang="en-US" b="1" dirty="0"/>
              <a:t>3 Fingers</a:t>
            </a:r>
            <a:r>
              <a:rPr lang="en-US" dirty="0"/>
              <a:t> = I can live with the options or solution; I am not opposed.</a:t>
            </a:r>
          </a:p>
          <a:p>
            <a:r>
              <a:rPr lang="en-US" b="1" dirty="0"/>
              <a:t>4 Fingers</a:t>
            </a:r>
            <a:r>
              <a:rPr lang="en-US" dirty="0"/>
              <a:t> = I oppose the option or solution but can move forward for the sake of progress. I will not criticize the collective solution because my interests were responsibly received and respectfully addressed.</a:t>
            </a:r>
          </a:p>
          <a:p>
            <a:r>
              <a:rPr lang="en-US" b="1" dirty="0"/>
              <a:t>5 Fingers</a:t>
            </a:r>
            <a:r>
              <a:rPr lang="en-US" dirty="0"/>
              <a:t> = I block the option or proposed solution meaning I cannot support it as I currently understand it or as it is currently proposed. </a:t>
            </a:r>
          </a:p>
          <a:p>
            <a:r>
              <a:rPr lang="en-US" dirty="0"/>
              <a:t> </a:t>
            </a:r>
          </a:p>
          <a:p>
            <a:endParaRPr lang="en-US" dirty="0"/>
          </a:p>
        </p:txBody>
      </p:sp>
    </p:spTree>
    <p:extLst>
      <p:ext uri="{BB962C8B-B14F-4D97-AF65-F5344CB8AC3E}">
        <p14:creationId xmlns:p14="http://schemas.microsoft.com/office/powerpoint/2010/main" xmlns="" val="312987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Meeting Dates</a:t>
            </a:r>
            <a:endParaRPr lang="en-US" dirty="0"/>
          </a:p>
        </p:txBody>
      </p:sp>
      <p:sp>
        <p:nvSpPr>
          <p:cNvPr id="3" name="Text Placeholder 2"/>
          <p:cNvSpPr>
            <a:spLocks noGrp="1"/>
          </p:cNvSpPr>
          <p:nvPr>
            <p:ph type="body" idx="1"/>
          </p:nvPr>
        </p:nvSpPr>
        <p:spPr/>
        <p:txBody>
          <a:bodyPr>
            <a:normAutofit fontScale="25000" lnSpcReduction="20000"/>
          </a:bodyPr>
          <a:lstStyle/>
          <a:p>
            <a:endParaRPr lang="en-US" dirty="0" smtClean="0"/>
          </a:p>
          <a:p>
            <a:r>
              <a:rPr lang="en-US" sz="16000" dirty="0" smtClean="0"/>
              <a:t>It has been suggested we meet the first Wednesday of every month- Bean Day?</a:t>
            </a:r>
          </a:p>
          <a:p>
            <a:endParaRPr lang="en-US" sz="16000" dirty="0"/>
          </a:p>
          <a:p>
            <a:r>
              <a:rPr lang="en-US" sz="3600" dirty="0" smtClean="0"/>
              <a:t>…..</a:t>
            </a:r>
            <a:endParaRPr lang="en-US" sz="3600" dirty="0"/>
          </a:p>
        </p:txBody>
      </p:sp>
    </p:spTree>
    <p:extLst>
      <p:ext uri="{BB962C8B-B14F-4D97-AF65-F5344CB8AC3E}">
        <p14:creationId xmlns:p14="http://schemas.microsoft.com/office/powerpoint/2010/main" xmlns="" val="15694428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358</TotalTime>
  <Words>1254</Words>
  <Application>Microsoft Office PowerPoint</Application>
  <PresentationFormat>On-screen Show (4:3)</PresentationFormat>
  <Paragraphs>161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Highway Patrol Retirement System</vt:lpstr>
      <vt:lpstr>Slide 2</vt:lpstr>
      <vt:lpstr>Slide 3</vt:lpstr>
      <vt:lpstr>Slide 4</vt:lpstr>
      <vt:lpstr>Slide 5</vt:lpstr>
      <vt:lpstr>Slide 6</vt:lpstr>
      <vt:lpstr>GROUP DISCUSSION NORMS</vt:lpstr>
      <vt:lpstr>HPRS CONSENSUS TOOL</vt:lpstr>
      <vt:lpstr>Future Meeting Dates</vt:lpstr>
      <vt:lpstr>WHY ARE WE HERE?   WHERE ARE WE GOING?</vt:lpstr>
      <vt:lpstr>The Group Process:</vt:lpstr>
      <vt:lpstr>Group process elements required for effectiveness:</vt:lpstr>
      <vt:lpstr>Slide 13</vt:lpstr>
      <vt:lpstr>HPRS VALUES</vt:lpstr>
      <vt:lpstr>MISSION STATEMENT</vt:lpstr>
      <vt:lpstr>VISION STATEMENT</vt:lpstr>
      <vt:lpstr>Slide 17</vt:lpstr>
      <vt:lpstr>Slide 18</vt:lpstr>
      <vt:lpstr>Slide 19</vt:lpstr>
      <vt:lpstr>HPRS COMPETITIVE ADVANTAGE</vt:lpstr>
      <vt:lpstr>STRATEGIC OBJECTIVES</vt:lpstr>
      <vt:lpstr>STRATEGIES</vt:lpstr>
      <vt:lpstr>Slide 23</vt:lpstr>
      <vt:lpstr>ACTION ITEMS AND PLANS</vt:lpstr>
      <vt:lpstr>METRICS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Highway Patrol Retirement System</dc:title>
  <dc:creator>Thomas Rice</dc:creator>
  <cp:lastModifiedBy>Richard Collins</cp:lastModifiedBy>
  <cp:revision>29</cp:revision>
  <cp:lastPrinted>2012-02-06T17:52:20Z</cp:lastPrinted>
  <dcterms:created xsi:type="dcterms:W3CDTF">2012-01-27T19:54:32Z</dcterms:created>
  <dcterms:modified xsi:type="dcterms:W3CDTF">2012-02-22T20:48:02Z</dcterms:modified>
</cp:coreProperties>
</file>